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2"/>
  </p:notesMasterIdLst>
  <p:sldIdLst>
    <p:sldId id="278" r:id="rId5"/>
    <p:sldId id="279" r:id="rId6"/>
    <p:sldId id="280" r:id="rId7"/>
    <p:sldId id="281" r:id="rId8"/>
    <p:sldId id="282" r:id="rId9"/>
    <p:sldId id="285" r:id="rId10"/>
    <p:sldId id="283" r:id="rId11"/>
    <p:sldId id="284" r:id="rId12"/>
    <p:sldId id="286" r:id="rId13"/>
    <p:sldId id="287" r:id="rId14"/>
    <p:sldId id="288" r:id="rId15"/>
    <p:sldId id="289" r:id="rId16"/>
    <p:sldId id="290" r:id="rId17"/>
    <p:sldId id="291" r:id="rId18"/>
    <p:sldId id="292" r:id="rId19"/>
    <p:sldId id="293" r:id="rId20"/>
    <p:sldId id="29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11/14/2022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11/14/2022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Types of Graph Designs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Gilbert Carrillo</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AFFD94-A2B4-23C9-60C3-9A7B909E1534}"/>
              </a:ext>
            </a:extLst>
          </p:cNvPr>
          <p:cNvSpPr>
            <a:spLocks noGrp="1"/>
          </p:cNvSpPr>
          <p:nvPr>
            <p:ph type="title"/>
          </p:nvPr>
        </p:nvSpPr>
        <p:spPr>
          <a:xfrm>
            <a:off x="913795" y="609599"/>
            <a:ext cx="5978072" cy="1481150"/>
          </a:xfrm>
        </p:spPr>
        <p:txBody>
          <a:bodyPr>
            <a:normAutofit/>
          </a:bodyPr>
          <a:lstStyle/>
          <a:p>
            <a:r>
              <a:rPr lang="en-US" sz="2500" dirty="0"/>
              <a:t>Distribution Designs: Multiple Distribution</a:t>
            </a:r>
            <a:br>
              <a:rPr lang="en-US" sz="2500" dirty="0"/>
            </a:br>
            <a:r>
              <a:rPr lang="en-US" sz="2500" dirty="0"/>
              <a:t>Box-and-whisker plot</a:t>
            </a:r>
            <a:br>
              <a:rPr lang="en-US" sz="2500" dirty="0"/>
            </a:br>
            <a:endParaRPr lang="en-US" sz="2500" dirty="0"/>
          </a:p>
        </p:txBody>
      </p:sp>
      <p:sp>
        <p:nvSpPr>
          <p:cNvPr id="3" name="Content Placeholder 2">
            <a:extLst>
              <a:ext uri="{FF2B5EF4-FFF2-40B4-BE49-F238E27FC236}">
                <a16:creationId xmlns:a16="http://schemas.microsoft.com/office/drawing/2014/main" id="{2AE0AF83-8752-4A75-794E-06BEC5E3B70A}"/>
              </a:ext>
            </a:extLst>
          </p:cNvPr>
          <p:cNvSpPr>
            <a:spLocks noGrp="1"/>
          </p:cNvSpPr>
          <p:nvPr>
            <p:ph idx="1"/>
          </p:nvPr>
        </p:nvSpPr>
        <p:spPr>
          <a:xfrm>
            <a:off x="913795" y="2279176"/>
            <a:ext cx="5978072" cy="3415672"/>
          </a:xfrm>
        </p:spPr>
        <p:txBody>
          <a:bodyPr anchor="ctr">
            <a:normAutofit/>
          </a:bodyPr>
          <a:lstStyle/>
          <a:p>
            <a:pPr marL="36900" indent="0">
              <a:buClr>
                <a:srgbClr val="E29985"/>
              </a:buClr>
              <a:buNone/>
            </a:pPr>
            <a:r>
              <a:rPr lang="en-US" dirty="0"/>
              <a:t>Box-and-whisker plot:</a:t>
            </a:r>
          </a:p>
          <a:p>
            <a:pPr marL="285750" indent="-285750">
              <a:buClr>
                <a:srgbClr val="E29985"/>
              </a:buClr>
              <a:buFont typeface="Arial" panose="020B0604020202020204" pitchFamily="34" charset="0"/>
              <a:buChar char="•"/>
            </a:pPr>
            <a:r>
              <a:rPr lang="en-US" dirty="0"/>
              <a:t>Shows key point data in each data set:</a:t>
            </a:r>
          </a:p>
          <a:p>
            <a:pPr marL="662850" lvl="1" indent="-285750">
              <a:buClr>
                <a:srgbClr val="E29985"/>
              </a:buClr>
              <a:buFont typeface="Arial" panose="020B0604020202020204" pitchFamily="34" charset="0"/>
              <a:buChar char="•"/>
            </a:pPr>
            <a:r>
              <a:rPr lang="en-US" dirty="0"/>
              <a:t>Highest value</a:t>
            </a:r>
          </a:p>
          <a:p>
            <a:pPr marL="662850" lvl="1" indent="-285750">
              <a:buClr>
                <a:srgbClr val="E29985"/>
              </a:buClr>
              <a:buFont typeface="Arial" panose="020B0604020202020204" pitchFamily="34" charset="0"/>
              <a:buChar char="•"/>
            </a:pPr>
            <a:r>
              <a:rPr lang="en-US" dirty="0"/>
              <a:t>Lowest value</a:t>
            </a:r>
          </a:p>
          <a:p>
            <a:pPr marL="662850" lvl="1" indent="-285750">
              <a:buClr>
                <a:srgbClr val="E29985"/>
              </a:buClr>
              <a:buFont typeface="Arial" panose="020B0604020202020204" pitchFamily="34" charset="0"/>
              <a:buChar char="•"/>
            </a:pPr>
            <a:r>
              <a:rPr lang="en-US" dirty="0"/>
              <a:t>Range(spread)</a:t>
            </a:r>
          </a:p>
          <a:p>
            <a:pPr marL="662850" lvl="1" indent="-285750">
              <a:buClr>
                <a:srgbClr val="E29985"/>
              </a:buClr>
              <a:buFont typeface="Arial" panose="020B0604020202020204" pitchFamily="34" charset="0"/>
              <a:buChar char="•"/>
            </a:pPr>
            <a:r>
              <a:rPr lang="en-US" dirty="0"/>
              <a:t>Median</a:t>
            </a:r>
          </a:p>
          <a:p>
            <a:pPr marL="662850" lvl="1" indent="-285750">
              <a:buClr>
                <a:srgbClr val="E29985"/>
              </a:buClr>
              <a:buFont typeface="Arial" panose="020B0604020202020204" pitchFamily="34" charset="0"/>
              <a:buChar char="•"/>
            </a:pPr>
            <a:r>
              <a:rPr lang="en-US" dirty="0"/>
              <a:t>Middle spread</a:t>
            </a:r>
          </a:p>
          <a:p>
            <a:pPr>
              <a:buClr>
                <a:srgbClr val="E29985"/>
              </a:buClr>
            </a:pPr>
            <a:endParaRPr lang="en-US" dirty="0"/>
          </a:p>
        </p:txBody>
      </p:sp>
      <p:pic>
        <p:nvPicPr>
          <p:cNvPr id="16" name="Picture 15">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9" name="Picture 8">
            <a:extLst>
              <a:ext uri="{FF2B5EF4-FFF2-40B4-BE49-F238E27FC236}">
                <a16:creationId xmlns:a16="http://schemas.microsoft.com/office/drawing/2014/main" id="{A12350D0-A2C8-FA4D-D680-A2F73BF92DA7}"/>
              </a:ext>
            </a:extLst>
          </p:cNvPr>
          <p:cNvPicPr>
            <a:picLocks noChangeAspect="1"/>
          </p:cNvPicPr>
          <p:nvPr/>
        </p:nvPicPr>
        <p:blipFill>
          <a:blip r:embed="rId4"/>
          <a:stretch>
            <a:fillRect/>
          </a:stretch>
        </p:blipFill>
        <p:spPr>
          <a:xfrm>
            <a:off x="8464711" y="3623734"/>
            <a:ext cx="2467710" cy="2624667"/>
          </a:xfrm>
          <a:prstGeom prst="rect">
            <a:avLst/>
          </a:prstGeom>
        </p:spPr>
      </p:pic>
      <p:pic>
        <p:nvPicPr>
          <p:cNvPr id="6" name="Picture 5">
            <a:extLst>
              <a:ext uri="{FF2B5EF4-FFF2-40B4-BE49-F238E27FC236}">
                <a16:creationId xmlns:a16="http://schemas.microsoft.com/office/drawing/2014/main" id="{53760458-5CF1-96D6-B667-173280FE77F1}"/>
              </a:ext>
            </a:extLst>
          </p:cNvPr>
          <p:cNvPicPr>
            <a:picLocks noChangeAspect="1"/>
          </p:cNvPicPr>
          <p:nvPr/>
        </p:nvPicPr>
        <p:blipFill>
          <a:blip r:embed="rId5"/>
          <a:stretch>
            <a:fillRect/>
          </a:stretch>
        </p:blipFill>
        <p:spPr>
          <a:xfrm>
            <a:off x="8464711" y="609599"/>
            <a:ext cx="2467711" cy="2624668"/>
          </a:xfrm>
          <a:prstGeom prst="rect">
            <a:avLst/>
          </a:prstGeom>
        </p:spPr>
      </p:pic>
    </p:spTree>
    <p:extLst>
      <p:ext uri="{BB962C8B-B14F-4D97-AF65-F5344CB8AC3E}">
        <p14:creationId xmlns:p14="http://schemas.microsoft.com/office/powerpoint/2010/main" val="2622991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AFFD94-A2B4-23C9-60C3-9A7B909E1534}"/>
              </a:ext>
            </a:extLst>
          </p:cNvPr>
          <p:cNvSpPr>
            <a:spLocks noGrp="1"/>
          </p:cNvSpPr>
          <p:nvPr>
            <p:ph type="title"/>
          </p:nvPr>
        </p:nvSpPr>
        <p:spPr>
          <a:xfrm>
            <a:off x="913796" y="643465"/>
            <a:ext cx="3382638" cy="1370605"/>
          </a:xfrm>
        </p:spPr>
        <p:txBody>
          <a:bodyPr>
            <a:normAutofit/>
          </a:bodyPr>
          <a:lstStyle/>
          <a:p>
            <a:pPr algn="l"/>
            <a:r>
              <a:rPr lang="en-US" sz="2300"/>
              <a:t>Distribution Designs: Multiple Distribution</a:t>
            </a:r>
            <a:br>
              <a:rPr lang="en-US" sz="2300"/>
            </a:br>
            <a:r>
              <a:rPr lang="en-US" sz="2300"/>
              <a:t>Three value box plot</a:t>
            </a:r>
            <a:br>
              <a:rPr lang="en-US" sz="2300"/>
            </a:br>
            <a:endParaRPr lang="en-US" sz="2300"/>
          </a:p>
        </p:txBody>
      </p:sp>
      <p:sp>
        <p:nvSpPr>
          <p:cNvPr id="3" name="Content Placeholder 2">
            <a:extLst>
              <a:ext uri="{FF2B5EF4-FFF2-40B4-BE49-F238E27FC236}">
                <a16:creationId xmlns:a16="http://schemas.microsoft.com/office/drawing/2014/main" id="{2AE0AF83-8752-4A75-794E-06BEC5E3B70A}"/>
              </a:ext>
            </a:extLst>
          </p:cNvPr>
          <p:cNvSpPr>
            <a:spLocks noGrp="1"/>
          </p:cNvSpPr>
          <p:nvPr>
            <p:ph idx="1"/>
          </p:nvPr>
        </p:nvSpPr>
        <p:spPr>
          <a:xfrm>
            <a:off x="913795" y="2247153"/>
            <a:ext cx="4305409" cy="3544046"/>
          </a:xfrm>
        </p:spPr>
        <p:txBody>
          <a:bodyPr>
            <a:normAutofit/>
          </a:bodyPr>
          <a:lstStyle/>
          <a:p>
            <a:pPr marL="36900" indent="0">
              <a:buClr>
                <a:srgbClr val="E29985"/>
              </a:buClr>
              <a:buNone/>
            </a:pPr>
            <a:r>
              <a:rPr lang="en-US" sz="1800" dirty="0"/>
              <a:t>Three value box plot :</a:t>
            </a:r>
          </a:p>
          <a:p>
            <a:pPr>
              <a:buClr>
                <a:srgbClr val="E29985"/>
              </a:buClr>
            </a:pPr>
            <a:r>
              <a:rPr lang="en-US" sz="1800" dirty="0"/>
              <a:t> Data is displayed as a bar</a:t>
            </a:r>
          </a:p>
          <a:p>
            <a:pPr lvl="1">
              <a:buClr>
                <a:srgbClr val="E29985"/>
              </a:buClr>
            </a:pPr>
            <a:r>
              <a:rPr lang="en-US" sz="1600" dirty="0"/>
              <a:t>Top of the bar is the highest value</a:t>
            </a:r>
          </a:p>
          <a:p>
            <a:pPr lvl="1">
              <a:buClr>
                <a:srgbClr val="E29985"/>
              </a:buClr>
            </a:pPr>
            <a:r>
              <a:rPr lang="en-US" sz="1600" dirty="0"/>
              <a:t>Bottom of the bar is the lowest</a:t>
            </a:r>
          </a:p>
          <a:p>
            <a:pPr lvl="1">
              <a:buClr>
                <a:srgbClr val="E29985"/>
              </a:buClr>
            </a:pPr>
            <a:r>
              <a:rPr lang="en-US" sz="1600" dirty="0"/>
              <a:t>The line in the bar is the median</a:t>
            </a:r>
          </a:p>
          <a:p>
            <a:pPr>
              <a:buClr>
                <a:srgbClr val="E29985"/>
              </a:buClr>
            </a:pPr>
            <a:endParaRPr lang="en-US" sz="1800" dirty="0"/>
          </a:p>
        </p:txBody>
      </p:sp>
      <p:pic>
        <p:nvPicPr>
          <p:cNvPr id="5" name="Picture 4">
            <a:extLst>
              <a:ext uri="{FF2B5EF4-FFF2-40B4-BE49-F238E27FC236}">
                <a16:creationId xmlns:a16="http://schemas.microsoft.com/office/drawing/2014/main" id="{93429480-1632-348C-6A40-E51FDD3AE8FE}"/>
              </a:ext>
            </a:extLst>
          </p:cNvPr>
          <p:cNvPicPr>
            <a:picLocks noChangeAspect="1"/>
          </p:cNvPicPr>
          <p:nvPr/>
        </p:nvPicPr>
        <p:blipFill>
          <a:blip r:embed="rId3"/>
          <a:stretch>
            <a:fillRect/>
          </a:stretch>
        </p:blipFill>
        <p:spPr>
          <a:xfrm>
            <a:off x="5444770" y="643466"/>
            <a:ext cx="5574340" cy="5147733"/>
          </a:xfrm>
          <a:prstGeom prst="rect">
            <a:avLst/>
          </a:prstGeom>
        </p:spPr>
      </p:pic>
    </p:spTree>
    <p:extLst>
      <p:ext uri="{BB962C8B-B14F-4D97-AF65-F5344CB8AC3E}">
        <p14:creationId xmlns:p14="http://schemas.microsoft.com/office/powerpoint/2010/main" val="927059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AFFD94-A2B4-23C9-60C3-9A7B909E1534}"/>
              </a:ext>
            </a:extLst>
          </p:cNvPr>
          <p:cNvSpPr>
            <a:spLocks noGrp="1"/>
          </p:cNvSpPr>
          <p:nvPr>
            <p:ph type="title"/>
          </p:nvPr>
        </p:nvSpPr>
        <p:spPr>
          <a:xfrm>
            <a:off x="913795" y="609600"/>
            <a:ext cx="5978072" cy="1556702"/>
          </a:xfrm>
        </p:spPr>
        <p:txBody>
          <a:bodyPr>
            <a:normAutofit/>
          </a:bodyPr>
          <a:lstStyle/>
          <a:p>
            <a:r>
              <a:rPr lang="en-US" sz="3200"/>
              <a:t>Distribution Designs: Multiple Distribution</a:t>
            </a:r>
            <a:br>
              <a:rPr lang="en-US" sz="3200"/>
            </a:br>
            <a:r>
              <a:rPr lang="en-US" sz="3200"/>
              <a:t>Strip plot</a:t>
            </a:r>
          </a:p>
        </p:txBody>
      </p:sp>
      <p:sp>
        <p:nvSpPr>
          <p:cNvPr id="3" name="Content Placeholder 2">
            <a:extLst>
              <a:ext uri="{FF2B5EF4-FFF2-40B4-BE49-F238E27FC236}">
                <a16:creationId xmlns:a16="http://schemas.microsoft.com/office/drawing/2014/main" id="{2AE0AF83-8752-4A75-794E-06BEC5E3B70A}"/>
              </a:ext>
            </a:extLst>
          </p:cNvPr>
          <p:cNvSpPr>
            <a:spLocks noGrp="1"/>
          </p:cNvSpPr>
          <p:nvPr>
            <p:ph idx="1"/>
          </p:nvPr>
        </p:nvSpPr>
        <p:spPr>
          <a:xfrm>
            <a:off x="913795" y="2354729"/>
            <a:ext cx="5978072" cy="3340119"/>
          </a:xfrm>
        </p:spPr>
        <p:txBody>
          <a:bodyPr anchor="t">
            <a:normAutofit/>
          </a:bodyPr>
          <a:lstStyle/>
          <a:p>
            <a:pPr marL="36900" indent="0">
              <a:buClr>
                <a:srgbClr val="E29985"/>
              </a:buClr>
              <a:buNone/>
            </a:pPr>
            <a:r>
              <a:rPr lang="en-US" dirty="0"/>
              <a:t>Strip plot :</a:t>
            </a:r>
          </a:p>
          <a:p>
            <a:pPr marL="285750" indent="-285750">
              <a:buFont typeface="Arial" panose="020B0604020202020204" pitchFamily="34" charset="0"/>
              <a:buChar char="•"/>
            </a:pPr>
            <a:r>
              <a:rPr lang="en-US" dirty="0"/>
              <a:t>Shows each value</a:t>
            </a:r>
          </a:p>
          <a:p>
            <a:pPr marL="285750" indent="-285750">
              <a:buFont typeface="Arial" panose="020B0604020202020204" pitchFamily="34" charset="0"/>
              <a:buChar char="•"/>
            </a:pPr>
            <a:r>
              <a:rPr lang="en-US" dirty="0"/>
              <a:t>Easy to identify individual data points</a:t>
            </a:r>
          </a:p>
          <a:p>
            <a:pPr marL="285750" indent="-285750">
              <a:buFont typeface="Arial" panose="020B0604020202020204" pitchFamily="34" charset="0"/>
              <a:buChar char="•"/>
            </a:pPr>
            <a:r>
              <a:rPr lang="en-US" dirty="0"/>
              <a:t>Each data set is represented by a different color</a:t>
            </a:r>
          </a:p>
          <a:p>
            <a:pPr marL="285750" indent="-285750">
              <a:buFont typeface="Arial" panose="020B0604020202020204" pitchFamily="34" charset="0"/>
              <a:buChar char="•"/>
            </a:pPr>
            <a:r>
              <a:rPr lang="en-US" dirty="0"/>
              <a:t>Lines can be made to help show the flow of data.</a:t>
            </a:r>
          </a:p>
          <a:p>
            <a:pPr>
              <a:buClr>
                <a:srgbClr val="E29985"/>
              </a:buClr>
            </a:pPr>
            <a:endParaRPr lang="en-US" dirty="0"/>
          </a:p>
        </p:txBody>
      </p:sp>
      <p:pic>
        <p:nvPicPr>
          <p:cNvPr id="13" name="Picture 12">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6" name="Picture 5">
            <a:extLst>
              <a:ext uri="{FF2B5EF4-FFF2-40B4-BE49-F238E27FC236}">
                <a16:creationId xmlns:a16="http://schemas.microsoft.com/office/drawing/2014/main" id="{3AEFBCEC-22C9-744A-0806-B33B6C6CD6C9}"/>
              </a:ext>
            </a:extLst>
          </p:cNvPr>
          <p:cNvPicPr>
            <a:picLocks noChangeAspect="1"/>
          </p:cNvPicPr>
          <p:nvPr/>
        </p:nvPicPr>
        <p:blipFill>
          <a:blip r:embed="rId4"/>
          <a:stretch>
            <a:fillRect/>
          </a:stretch>
        </p:blipFill>
        <p:spPr>
          <a:xfrm>
            <a:off x="7552945" y="1676826"/>
            <a:ext cx="3995592" cy="3036649"/>
          </a:xfrm>
          <a:prstGeom prst="rect">
            <a:avLst/>
          </a:prstGeom>
        </p:spPr>
      </p:pic>
    </p:spTree>
    <p:extLst>
      <p:ext uri="{BB962C8B-B14F-4D97-AF65-F5344CB8AC3E}">
        <p14:creationId xmlns:p14="http://schemas.microsoft.com/office/powerpoint/2010/main" val="1796746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FD94-A2B4-23C9-60C3-9A7B909E1534}"/>
              </a:ext>
            </a:extLst>
          </p:cNvPr>
          <p:cNvSpPr>
            <a:spLocks noGrp="1"/>
          </p:cNvSpPr>
          <p:nvPr>
            <p:ph type="title"/>
          </p:nvPr>
        </p:nvSpPr>
        <p:spPr>
          <a:xfrm>
            <a:off x="878626" y="3749616"/>
            <a:ext cx="5056507" cy="2133600"/>
          </a:xfrm>
        </p:spPr>
        <p:txBody>
          <a:bodyPr>
            <a:normAutofit/>
          </a:bodyPr>
          <a:lstStyle/>
          <a:p>
            <a:pPr algn="l"/>
            <a:r>
              <a:rPr lang="en-US" sz="3600" dirty="0"/>
              <a:t>Correlation Designs</a:t>
            </a:r>
          </a:p>
        </p:txBody>
      </p:sp>
      <p:pic>
        <p:nvPicPr>
          <p:cNvPr id="10" name="Picture 9">
            <a:extLst>
              <a:ext uri="{FF2B5EF4-FFF2-40B4-BE49-F238E27FC236}">
                <a16:creationId xmlns:a16="http://schemas.microsoft.com/office/drawing/2014/main" id="{C7A8070E-8AA8-D015-AFD2-71732184FFC1}"/>
              </a:ext>
            </a:extLst>
          </p:cNvPr>
          <p:cNvPicPr>
            <a:picLocks noChangeAspect="1"/>
          </p:cNvPicPr>
          <p:nvPr/>
        </p:nvPicPr>
        <p:blipFill>
          <a:blip r:embed="rId3"/>
          <a:stretch>
            <a:fillRect/>
          </a:stretch>
        </p:blipFill>
        <p:spPr>
          <a:xfrm>
            <a:off x="615446" y="649545"/>
            <a:ext cx="2509912" cy="2509912"/>
          </a:xfrm>
          <a:prstGeom prst="rect">
            <a:avLst/>
          </a:prstGeom>
        </p:spPr>
      </p:pic>
      <p:pic>
        <p:nvPicPr>
          <p:cNvPr id="12" name="Picture 11">
            <a:extLst>
              <a:ext uri="{FF2B5EF4-FFF2-40B4-BE49-F238E27FC236}">
                <a16:creationId xmlns:a16="http://schemas.microsoft.com/office/drawing/2014/main" id="{01C5CC79-6B62-B838-D312-23FB1E1E6C4B}"/>
              </a:ext>
            </a:extLst>
          </p:cNvPr>
          <p:cNvPicPr>
            <a:picLocks noChangeAspect="1"/>
          </p:cNvPicPr>
          <p:nvPr/>
        </p:nvPicPr>
        <p:blipFill>
          <a:blip r:embed="rId4"/>
          <a:stretch>
            <a:fillRect/>
          </a:stretch>
        </p:blipFill>
        <p:spPr>
          <a:xfrm>
            <a:off x="3496173" y="649545"/>
            <a:ext cx="2438652" cy="2509912"/>
          </a:xfrm>
          <a:prstGeom prst="rect">
            <a:avLst/>
          </a:prstGeom>
        </p:spPr>
      </p:pic>
      <p:pic>
        <p:nvPicPr>
          <p:cNvPr id="5" name="Picture 4">
            <a:extLst>
              <a:ext uri="{FF2B5EF4-FFF2-40B4-BE49-F238E27FC236}">
                <a16:creationId xmlns:a16="http://schemas.microsoft.com/office/drawing/2014/main" id="{C1E86918-18B3-4F41-D51D-45611B933D6F}"/>
              </a:ext>
            </a:extLst>
          </p:cNvPr>
          <p:cNvPicPr>
            <a:picLocks noChangeAspect="1"/>
          </p:cNvPicPr>
          <p:nvPr/>
        </p:nvPicPr>
        <p:blipFill>
          <a:blip r:embed="rId5"/>
          <a:stretch>
            <a:fillRect/>
          </a:stretch>
        </p:blipFill>
        <p:spPr>
          <a:xfrm>
            <a:off x="6309476" y="649545"/>
            <a:ext cx="2502235" cy="2509912"/>
          </a:xfrm>
          <a:prstGeom prst="rect">
            <a:avLst/>
          </a:prstGeom>
        </p:spPr>
      </p:pic>
      <p:pic>
        <p:nvPicPr>
          <p:cNvPr id="16" name="Picture 15">
            <a:extLst>
              <a:ext uri="{FF2B5EF4-FFF2-40B4-BE49-F238E27FC236}">
                <a16:creationId xmlns:a16="http://schemas.microsoft.com/office/drawing/2014/main" id="{F41EAE9B-A1BA-5113-8033-E912166CCDE3}"/>
              </a:ext>
            </a:extLst>
          </p:cNvPr>
          <p:cNvPicPr>
            <a:picLocks noChangeAspect="1"/>
          </p:cNvPicPr>
          <p:nvPr/>
        </p:nvPicPr>
        <p:blipFill>
          <a:blip r:embed="rId6"/>
          <a:stretch>
            <a:fillRect/>
          </a:stretch>
        </p:blipFill>
        <p:spPr>
          <a:xfrm>
            <a:off x="9144008" y="743753"/>
            <a:ext cx="2523365" cy="2321495"/>
          </a:xfrm>
          <a:prstGeom prst="rect">
            <a:avLst/>
          </a:prstGeom>
        </p:spPr>
      </p:pic>
      <p:sp>
        <p:nvSpPr>
          <p:cNvPr id="3" name="Content Placeholder 2">
            <a:extLst>
              <a:ext uri="{FF2B5EF4-FFF2-40B4-BE49-F238E27FC236}">
                <a16:creationId xmlns:a16="http://schemas.microsoft.com/office/drawing/2014/main" id="{2AE0AF83-8752-4A75-794E-06BEC5E3B70A}"/>
              </a:ext>
            </a:extLst>
          </p:cNvPr>
          <p:cNvSpPr>
            <a:spLocks noGrp="1"/>
          </p:cNvSpPr>
          <p:nvPr>
            <p:ph idx="1"/>
          </p:nvPr>
        </p:nvSpPr>
        <p:spPr>
          <a:xfrm>
            <a:off x="6256866" y="3749616"/>
            <a:ext cx="4926948" cy="2133600"/>
          </a:xfrm>
        </p:spPr>
        <p:txBody>
          <a:bodyPr anchor="ctr">
            <a:normAutofit/>
          </a:bodyPr>
          <a:lstStyle/>
          <a:p>
            <a:pPr>
              <a:buClr>
                <a:srgbClr val="E29985"/>
              </a:buClr>
            </a:pPr>
            <a:endParaRPr lang="en-US" sz="1800"/>
          </a:p>
          <a:p>
            <a:pPr>
              <a:buClr>
                <a:srgbClr val="E29985"/>
              </a:buClr>
            </a:pPr>
            <a:endParaRPr lang="en-US" sz="1800"/>
          </a:p>
        </p:txBody>
      </p:sp>
      <p:sp>
        <p:nvSpPr>
          <p:cNvPr id="18" name="TextBox 17">
            <a:extLst>
              <a:ext uri="{FF2B5EF4-FFF2-40B4-BE49-F238E27FC236}">
                <a16:creationId xmlns:a16="http://schemas.microsoft.com/office/drawing/2014/main" id="{7A6C9CA5-6A60-850C-C0B2-D42D011D9BFB}"/>
              </a:ext>
            </a:extLst>
          </p:cNvPr>
          <p:cNvSpPr txBox="1"/>
          <p:nvPr/>
        </p:nvSpPr>
        <p:spPr>
          <a:xfrm>
            <a:off x="5934825" y="4156364"/>
            <a:ext cx="5560489" cy="2108269"/>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Shows </a:t>
            </a:r>
            <a:r>
              <a:rPr lang="en-US" sz="2300" dirty="0">
                <a:effectLst>
                  <a:outerShdw blurRad="38100" dist="38100" dir="2700000" algn="tl">
                    <a:srgbClr val="000000">
                      <a:alpha val="43137"/>
                    </a:srgbClr>
                  </a:outerShdw>
                </a:effectLst>
              </a:rPr>
              <a:t>any relationship </a:t>
            </a:r>
            <a:r>
              <a:rPr lang="en-US" dirty="0">
                <a:effectLst>
                  <a:outerShdw blurRad="38100" dist="38100" dir="2700000" algn="tl">
                    <a:srgbClr val="000000">
                      <a:alpha val="43137"/>
                    </a:srgbClr>
                  </a:outerShdw>
                </a:effectLst>
              </a:rPr>
              <a:t>between two sets of values to identify if they are related. If they are related then it shows the direction of that relationship, whether that be positive or negative and either strong or weak</a:t>
            </a:r>
          </a:p>
          <a:p>
            <a:pPr marL="285750" indent="-285750">
              <a:buFont typeface="Arial" panose="020B0604020202020204" pitchFamily="34" charset="0"/>
              <a:buChar char="•"/>
            </a:pPr>
            <a:r>
              <a:rPr lang="en-US" dirty="0">
                <a:effectLst>
                  <a:outerShdw blurRad="38100" dist="38100" dir="2700000" algn="tl">
                    <a:srgbClr val="000000">
                      <a:alpha val="43137"/>
                    </a:srgbClr>
                  </a:outerShdw>
                </a:effectLst>
              </a:rPr>
              <a:t>Most of the time represented as a scatter plot</a:t>
            </a:r>
          </a:p>
          <a:p>
            <a:pPr marL="285750" indent="-285750">
              <a:buFont typeface="Arial" panose="020B0604020202020204" pitchFamily="34" charset="0"/>
              <a:buChar char="•"/>
            </a:pPr>
            <a:r>
              <a:rPr lang="en-US" dirty="0">
                <a:effectLst>
                  <a:outerShdw blurRad="38100" dist="38100" dir="2700000" algn="tl">
                    <a:srgbClr val="000000">
                      <a:alpha val="43137"/>
                    </a:srgbClr>
                  </a:outerShdw>
                </a:effectLst>
              </a:rPr>
              <a:t>Can also be represented by placing two of the same graph types with different data to compare</a:t>
            </a:r>
          </a:p>
        </p:txBody>
      </p:sp>
    </p:spTree>
    <p:extLst>
      <p:ext uri="{BB962C8B-B14F-4D97-AF65-F5344CB8AC3E}">
        <p14:creationId xmlns:p14="http://schemas.microsoft.com/office/powerpoint/2010/main" val="3864670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FD94-A2B4-23C9-60C3-9A7B909E1534}"/>
              </a:ext>
            </a:extLst>
          </p:cNvPr>
          <p:cNvSpPr>
            <a:spLocks noGrp="1"/>
          </p:cNvSpPr>
          <p:nvPr>
            <p:ph type="title"/>
          </p:nvPr>
        </p:nvSpPr>
        <p:spPr>
          <a:xfrm>
            <a:off x="878626" y="3749616"/>
            <a:ext cx="5056507" cy="2133600"/>
          </a:xfrm>
        </p:spPr>
        <p:txBody>
          <a:bodyPr>
            <a:normAutofit/>
          </a:bodyPr>
          <a:lstStyle/>
          <a:p>
            <a:pPr algn="l"/>
            <a:r>
              <a:rPr lang="en-US" sz="3600" dirty="0"/>
              <a:t>Geospatial Designs</a:t>
            </a:r>
          </a:p>
        </p:txBody>
      </p:sp>
      <p:sp>
        <p:nvSpPr>
          <p:cNvPr id="3" name="Content Placeholder 2">
            <a:extLst>
              <a:ext uri="{FF2B5EF4-FFF2-40B4-BE49-F238E27FC236}">
                <a16:creationId xmlns:a16="http://schemas.microsoft.com/office/drawing/2014/main" id="{2AE0AF83-8752-4A75-794E-06BEC5E3B70A}"/>
              </a:ext>
            </a:extLst>
          </p:cNvPr>
          <p:cNvSpPr>
            <a:spLocks noGrp="1"/>
          </p:cNvSpPr>
          <p:nvPr>
            <p:ph idx="1"/>
          </p:nvPr>
        </p:nvSpPr>
        <p:spPr>
          <a:xfrm>
            <a:off x="6256866" y="3749616"/>
            <a:ext cx="4926948" cy="2133600"/>
          </a:xfrm>
        </p:spPr>
        <p:txBody>
          <a:bodyPr anchor="ctr">
            <a:normAutofit/>
          </a:bodyPr>
          <a:lstStyle/>
          <a:p>
            <a:pPr>
              <a:buClr>
                <a:srgbClr val="E29985"/>
              </a:buClr>
            </a:pPr>
            <a:endParaRPr lang="en-US" sz="1800" dirty="0"/>
          </a:p>
          <a:p>
            <a:pPr>
              <a:buClr>
                <a:srgbClr val="E29985"/>
              </a:buClr>
            </a:pPr>
            <a:endParaRPr lang="en-US" sz="1800" dirty="0"/>
          </a:p>
        </p:txBody>
      </p:sp>
      <p:pic>
        <p:nvPicPr>
          <p:cNvPr id="6" name="Picture 5">
            <a:extLst>
              <a:ext uri="{FF2B5EF4-FFF2-40B4-BE49-F238E27FC236}">
                <a16:creationId xmlns:a16="http://schemas.microsoft.com/office/drawing/2014/main" id="{989904C3-46A9-75B9-78B6-D66671CEF1DE}"/>
              </a:ext>
            </a:extLst>
          </p:cNvPr>
          <p:cNvPicPr>
            <a:picLocks noChangeAspect="1"/>
          </p:cNvPicPr>
          <p:nvPr/>
        </p:nvPicPr>
        <p:blipFill>
          <a:blip r:embed="rId2"/>
          <a:stretch>
            <a:fillRect/>
          </a:stretch>
        </p:blipFill>
        <p:spPr>
          <a:xfrm>
            <a:off x="2940415" y="207532"/>
            <a:ext cx="5989436" cy="4159993"/>
          </a:xfrm>
          <a:prstGeom prst="rect">
            <a:avLst/>
          </a:prstGeom>
        </p:spPr>
      </p:pic>
      <p:sp>
        <p:nvSpPr>
          <p:cNvPr id="20" name="TextBox 19">
            <a:extLst>
              <a:ext uri="{FF2B5EF4-FFF2-40B4-BE49-F238E27FC236}">
                <a16:creationId xmlns:a16="http://schemas.microsoft.com/office/drawing/2014/main" id="{C0DD3E84-B5A0-BFDF-8E4D-44E799237AD9}"/>
              </a:ext>
            </a:extLst>
          </p:cNvPr>
          <p:cNvSpPr txBox="1"/>
          <p:nvPr/>
        </p:nvSpPr>
        <p:spPr>
          <a:xfrm>
            <a:off x="5593278" y="4471060"/>
            <a:ext cx="5056507" cy="2031325"/>
          </a:xfrm>
          <a:prstGeom prst="rect">
            <a:avLst/>
          </a:prstGeom>
          <a:noFill/>
        </p:spPr>
        <p:txBody>
          <a:bodyPr wrap="square" rtlCol="0">
            <a:spAutoFit/>
          </a:bodyPr>
          <a:lstStyle/>
          <a:p>
            <a:r>
              <a:rPr lang="en-US" dirty="0"/>
              <a:t>Data points come in the form of:</a:t>
            </a:r>
          </a:p>
          <a:p>
            <a:pPr marL="285750" indent="-285750">
              <a:buFont typeface="Arial" panose="020B0604020202020204" pitchFamily="34" charset="0"/>
              <a:buChar char="•"/>
            </a:pPr>
            <a:r>
              <a:rPr lang="en-US" dirty="0"/>
              <a:t>Location</a:t>
            </a:r>
          </a:p>
          <a:p>
            <a:pPr marL="285750" indent="-285750">
              <a:buFont typeface="Arial" panose="020B0604020202020204" pitchFamily="34" charset="0"/>
              <a:buChar char="•"/>
            </a:pPr>
            <a:r>
              <a:rPr lang="en-US" dirty="0"/>
              <a:t>Positioning values</a:t>
            </a:r>
          </a:p>
          <a:p>
            <a:pPr marL="285750" indent="-285750">
              <a:buFont typeface="Arial" panose="020B0604020202020204" pitchFamily="34" charset="0"/>
              <a:buChar char="•"/>
            </a:pPr>
            <a:r>
              <a:rPr lang="en-US" dirty="0"/>
              <a:t>Points can be different sizes based off the amount of data in that area</a:t>
            </a:r>
          </a:p>
          <a:p>
            <a:pPr marL="285750" indent="-285750">
              <a:buFont typeface="Arial" panose="020B0604020202020204" pitchFamily="34" charset="0"/>
              <a:buChar char="•"/>
            </a:pPr>
            <a:r>
              <a:rPr lang="en-US" dirty="0"/>
              <a:t>Points may be different color intensity </a:t>
            </a:r>
          </a:p>
          <a:p>
            <a:pPr marL="285750" indent="-285750">
              <a:buFont typeface="Arial" panose="020B0604020202020204" pitchFamily="34" charset="0"/>
              <a:buChar char="•"/>
            </a:pPr>
            <a:r>
              <a:rPr lang="en-US" dirty="0"/>
              <a:t>Lines may vary in thickness and color intensity</a:t>
            </a:r>
          </a:p>
        </p:txBody>
      </p:sp>
    </p:spTree>
    <p:extLst>
      <p:ext uri="{BB962C8B-B14F-4D97-AF65-F5344CB8AC3E}">
        <p14:creationId xmlns:p14="http://schemas.microsoft.com/office/powerpoint/2010/main" val="3906742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FD94-A2B4-23C9-60C3-9A7B909E1534}"/>
              </a:ext>
            </a:extLst>
          </p:cNvPr>
          <p:cNvSpPr>
            <a:spLocks noGrp="1"/>
          </p:cNvSpPr>
          <p:nvPr>
            <p:ph type="title"/>
          </p:nvPr>
        </p:nvSpPr>
        <p:spPr>
          <a:xfrm>
            <a:off x="878626" y="3749616"/>
            <a:ext cx="5056507" cy="2133600"/>
          </a:xfrm>
        </p:spPr>
        <p:txBody>
          <a:bodyPr>
            <a:normAutofit/>
          </a:bodyPr>
          <a:lstStyle/>
          <a:p>
            <a:pPr algn="l"/>
            <a:r>
              <a:rPr lang="en-US" sz="3600" dirty="0"/>
              <a:t>Geospatial Designs</a:t>
            </a:r>
          </a:p>
        </p:txBody>
      </p:sp>
      <p:sp>
        <p:nvSpPr>
          <p:cNvPr id="3" name="Content Placeholder 2">
            <a:extLst>
              <a:ext uri="{FF2B5EF4-FFF2-40B4-BE49-F238E27FC236}">
                <a16:creationId xmlns:a16="http://schemas.microsoft.com/office/drawing/2014/main" id="{2AE0AF83-8752-4A75-794E-06BEC5E3B70A}"/>
              </a:ext>
            </a:extLst>
          </p:cNvPr>
          <p:cNvSpPr>
            <a:spLocks noGrp="1"/>
          </p:cNvSpPr>
          <p:nvPr>
            <p:ph idx="1"/>
          </p:nvPr>
        </p:nvSpPr>
        <p:spPr>
          <a:xfrm>
            <a:off x="5935133" y="4373071"/>
            <a:ext cx="4926948" cy="2133600"/>
          </a:xfrm>
        </p:spPr>
        <p:txBody>
          <a:bodyPr anchor="ctr">
            <a:normAutofit/>
          </a:bodyPr>
          <a:lstStyle/>
          <a:p>
            <a:pPr>
              <a:buClr>
                <a:srgbClr val="E29985"/>
              </a:buClr>
            </a:pPr>
            <a:endParaRPr lang="en-US" sz="1800" dirty="0"/>
          </a:p>
          <a:p>
            <a:pPr>
              <a:buClr>
                <a:srgbClr val="E29985"/>
              </a:buClr>
            </a:pPr>
            <a:endParaRPr lang="en-US" sz="1800" dirty="0"/>
          </a:p>
        </p:txBody>
      </p:sp>
      <p:pic>
        <p:nvPicPr>
          <p:cNvPr id="8" name="Picture 7">
            <a:extLst>
              <a:ext uri="{FF2B5EF4-FFF2-40B4-BE49-F238E27FC236}">
                <a16:creationId xmlns:a16="http://schemas.microsoft.com/office/drawing/2014/main" id="{37956713-3000-D9B9-E9FC-BDDC82DFD026}"/>
              </a:ext>
            </a:extLst>
          </p:cNvPr>
          <p:cNvPicPr>
            <a:picLocks noChangeAspect="1"/>
          </p:cNvPicPr>
          <p:nvPr/>
        </p:nvPicPr>
        <p:blipFill>
          <a:blip r:embed="rId2"/>
          <a:stretch>
            <a:fillRect/>
          </a:stretch>
        </p:blipFill>
        <p:spPr>
          <a:xfrm>
            <a:off x="459797" y="236436"/>
            <a:ext cx="5334744" cy="3820058"/>
          </a:xfrm>
          <a:prstGeom prst="rect">
            <a:avLst/>
          </a:prstGeom>
        </p:spPr>
      </p:pic>
      <p:pic>
        <p:nvPicPr>
          <p:cNvPr id="11" name="Picture 10">
            <a:extLst>
              <a:ext uri="{FF2B5EF4-FFF2-40B4-BE49-F238E27FC236}">
                <a16:creationId xmlns:a16="http://schemas.microsoft.com/office/drawing/2014/main" id="{0E21ECA9-F37F-3A0F-774F-7EA21173B874}"/>
              </a:ext>
            </a:extLst>
          </p:cNvPr>
          <p:cNvPicPr>
            <a:picLocks noChangeAspect="1"/>
          </p:cNvPicPr>
          <p:nvPr/>
        </p:nvPicPr>
        <p:blipFill>
          <a:blip r:embed="rId3"/>
          <a:stretch>
            <a:fillRect/>
          </a:stretch>
        </p:blipFill>
        <p:spPr>
          <a:xfrm>
            <a:off x="6037772" y="236436"/>
            <a:ext cx="5553850" cy="3820058"/>
          </a:xfrm>
          <a:prstGeom prst="rect">
            <a:avLst/>
          </a:prstGeom>
        </p:spPr>
      </p:pic>
      <p:sp>
        <p:nvSpPr>
          <p:cNvPr id="4" name="TextBox 3">
            <a:extLst>
              <a:ext uri="{FF2B5EF4-FFF2-40B4-BE49-F238E27FC236}">
                <a16:creationId xmlns:a16="http://schemas.microsoft.com/office/drawing/2014/main" id="{E558789A-4959-9A36-4C5F-2F13040ADDAA}"/>
              </a:ext>
            </a:extLst>
          </p:cNvPr>
          <p:cNvSpPr txBox="1"/>
          <p:nvPr/>
        </p:nvSpPr>
        <p:spPr>
          <a:xfrm>
            <a:off x="5326083" y="4245429"/>
            <a:ext cx="5676405" cy="646331"/>
          </a:xfrm>
          <a:prstGeom prst="rect">
            <a:avLst/>
          </a:prstGeom>
          <a:noFill/>
        </p:spPr>
        <p:txBody>
          <a:bodyPr wrap="square" rtlCol="0">
            <a:spAutoFit/>
          </a:bodyPr>
          <a:lstStyle/>
          <a:p>
            <a:r>
              <a:rPr lang="en-US" dirty="0"/>
              <a:t>When both different sizes and color variation is used, we can get two data sets in one map.</a:t>
            </a:r>
          </a:p>
        </p:txBody>
      </p:sp>
    </p:spTree>
    <p:extLst>
      <p:ext uri="{BB962C8B-B14F-4D97-AF65-F5344CB8AC3E}">
        <p14:creationId xmlns:p14="http://schemas.microsoft.com/office/powerpoint/2010/main" val="2288903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FD94-A2B4-23C9-60C3-9A7B909E1534}"/>
              </a:ext>
            </a:extLst>
          </p:cNvPr>
          <p:cNvSpPr>
            <a:spLocks noGrp="1"/>
          </p:cNvSpPr>
          <p:nvPr>
            <p:ph type="title"/>
          </p:nvPr>
        </p:nvSpPr>
        <p:spPr>
          <a:xfrm>
            <a:off x="878626" y="3749616"/>
            <a:ext cx="5056507" cy="2133600"/>
          </a:xfrm>
        </p:spPr>
        <p:txBody>
          <a:bodyPr>
            <a:normAutofit/>
          </a:bodyPr>
          <a:lstStyle/>
          <a:p>
            <a:pPr algn="l"/>
            <a:r>
              <a:rPr lang="en-US" sz="3600" dirty="0"/>
              <a:t>Geospatial Designs</a:t>
            </a:r>
          </a:p>
        </p:txBody>
      </p:sp>
      <p:sp>
        <p:nvSpPr>
          <p:cNvPr id="3" name="Content Placeholder 2">
            <a:extLst>
              <a:ext uri="{FF2B5EF4-FFF2-40B4-BE49-F238E27FC236}">
                <a16:creationId xmlns:a16="http://schemas.microsoft.com/office/drawing/2014/main" id="{2AE0AF83-8752-4A75-794E-06BEC5E3B70A}"/>
              </a:ext>
            </a:extLst>
          </p:cNvPr>
          <p:cNvSpPr>
            <a:spLocks noGrp="1"/>
          </p:cNvSpPr>
          <p:nvPr>
            <p:ph idx="1"/>
          </p:nvPr>
        </p:nvSpPr>
        <p:spPr>
          <a:xfrm>
            <a:off x="6256866" y="3749616"/>
            <a:ext cx="4926948" cy="2133600"/>
          </a:xfrm>
        </p:spPr>
        <p:txBody>
          <a:bodyPr anchor="ctr">
            <a:normAutofit/>
          </a:bodyPr>
          <a:lstStyle/>
          <a:p>
            <a:pPr>
              <a:buClr>
                <a:srgbClr val="E29985"/>
              </a:buClr>
            </a:pPr>
            <a:endParaRPr lang="en-US" sz="1800"/>
          </a:p>
          <a:p>
            <a:pPr>
              <a:buClr>
                <a:srgbClr val="E29985"/>
              </a:buClr>
            </a:pPr>
            <a:endParaRPr lang="en-US" sz="1800"/>
          </a:p>
        </p:txBody>
      </p:sp>
      <p:pic>
        <p:nvPicPr>
          <p:cNvPr id="14" name="Picture 13">
            <a:extLst>
              <a:ext uri="{FF2B5EF4-FFF2-40B4-BE49-F238E27FC236}">
                <a16:creationId xmlns:a16="http://schemas.microsoft.com/office/drawing/2014/main" id="{C8F64321-48B4-FA39-3D2D-3391BD63E426}"/>
              </a:ext>
            </a:extLst>
          </p:cNvPr>
          <p:cNvPicPr>
            <a:picLocks noChangeAspect="1"/>
          </p:cNvPicPr>
          <p:nvPr/>
        </p:nvPicPr>
        <p:blipFill>
          <a:blip r:embed="rId2"/>
          <a:stretch>
            <a:fillRect/>
          </a:stretch>
        </p:blipFill>
        <p:spPr>
          <a:xfrm>
            <a:off x="546284" y="363250"/>
            <a:ext cx="5087060" cy="3705742"/>
          </a:xfrm>
          <a:prstGeom prst="rect">
            <a:avLst/>
          </a:prstGeom>
        </p:spPr>
      </p:pic>
      <p:pic>
        <p:nvPicPr>
          <p:cNvPr id="17" name="Picture 16">
            <a:extLst>
              <a:ext uri="{FF2B5EF4-FFF2-40B4-BE49-F238E27FC236}">
                <a16:creationId xmlns:a16="http://schemas.microsoft.com/office/drawing/2014/main" id="{25EED659-5138-FD21-2F6C-15986E2B00BA}"/>
              </a:ext>
            </a:extLst>
          </p:cNvPr>
          <p:cNvPicPr>
            <a:picLocks noChangeAspect="1"/>
          </p:cNvPicPr>
          <p:nvPr/>
        </p:nvPicPr>
        <p:blipFill>
          <a:blip r:embed="rId3"/>
          <a:stretch>
            <a:fillRect/>
          </a:stretch>
        </p:blipFill>
        <p:spPr>
          <a:xfrm>
            <a:off x="6256866" y="363250"/>
            <a:ext cx="5534797" cy="3705742"/>
          </a:xfrm>
          <a:prstGeom prst="rect">
            <a:avLst/>
          </a:prstGeom>
        </p:spPr>
      </p:pic>
      <p:sp>
        <p:nvSpPr>
          <p:cNvPr id="4" name="TextBox 3">
            <a:extLst>
              <a:ext uri="{FF2B5EF4-FFF2-40B4-BE49-F238E27FC236}">
                <a16:creationId xmlns:a16="http://schemas.microsoft.com/office/drawing/2014/main" id="{605D8C44-BAB6-7300-A698-7BE304901A20}"/>
              </a:ext>
            </a:extLst>
          </p:cNvPr>
          <p:cNvSpPr txBox="1"/>
          <p:nvPr/>
        </p:nvSpPr>
        <p:spPr>
          <a:xfrm>
            <a:off x="5153891" y="4459184"/>
            <a:ext cx="5967351" cy="2308324"/>
          </a:xfrm>
          <a:prstGeom prst="rect">
            <a:avLst/>
          </a:prstGeom>
          <a:noFill/>
        </p:spPr>
        <p:txBody>
          <a:bodyPr wrap="square" rtlCol="0">
            <a:spAutoFit/>
          </a:bodyPr>
          <a:lstStyle/>
          <a:p>
            <a:r>
              <a:rPr lang="en-US" dirty="0"/>
              <a:t>By applying different color intensities to the states, including points and providing color intensity on those points, we can observe three different data sets on one map.</a:t>
            </a:r>
          </a:p>
          <a:p>
            <a:r>
              <a:rPr lang="en-US" dirty="0"/>
              <a:t>Three sets of data:</a:t>
            </a:r>
          </a:p>
          <a:p>
            <a:pPr marL="285750" indent="-285750">
              <a:buFont typeface="Arial" panose="020B0604020202020204" pitchFamily="34" charset="0"/>
              <a:buChar char="•"/>
            </a:pPr>
            <a:r>
              <a:rPr lang="en-US" dirty="0"/>
              <a:t>Different color for states is population, the darker the more population</a:t>
            </a:r>
          </a:p>
          <a:p>
            <a:pPr marL="285750" indent="-285750">
              <a:buFont typeface="Arial" panose="020B0604020202020204" pitchFamily="34" charset="0"/>
              <a:buChar char="•"/>
            </a:pPr>
            <a:r>
              <a:rPr lang="en-US" dirty="0"/>
              <a:t>Size of circles is sales revenue</a:t>
            </a:r>
          </a:p>
          <a:p>
            <a:pPr marL="285750" indent="-285750">
              <a:buFont typeface="Arial" panose="020B0604020202020204" pitchFamily="34" charset="0"/>
              <a:buChar char="•"/>
            </a:pPr>
            <a:r>
              <a:rPr lang="en-US" dirty="0"/>
              <a:t>The circle color intensity is profit </a:t>
            </a:r>
          </a:p>
        </p:txBody>
      </p:sp>
    </p:spTree>
    <p:extLst>
      <p:ext uri="{BB962C8B-B14F-4D97-AF65-F5344CB8AC3E}">
        <p14:creationId xmlns:p14="http://schemas.microsoft.com/office/powerpoint/2010/main" val="3706348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FD94-A2B4-23C9-60C3-9A7B909E1534}"/>
              </a:ext>
            </a:extLst>
          </p:cNvPr>
          <p:cNvSpPr>
            <a:spLocks noGrp="1"/>
          </p:cNvSpPr>
          <p:nvPr>
            <p:ph type="title"/>
          </p:nvPr>
        </p:nvSpPr>
        <p:spPr>
          <a:xfrm>
            <a:off x="878626" y="3749616"/>
            <a:ext cx="5056507" cy="2133600"/>
          </a:xfrm>
        </p:spPr>
        <p:txBody>
          <a:bodyPr>
            <a:normAutofit/>
          </a:bodyPr>
          <a:lstStyle/>
          <a:p>
            <a:pPr algn="l"/>
            <a:r>
              <a:rPr lang="en-US" sz="3600" dirty="0"/>
              <a:t>Geospatial Designs</a:t>
            </a:r>
          </a:p>
        </p:txBody>
      </p:sp>
      <p:sp>
        <p:nvSpPr>
          <p:cNvPr id="3" name="Content Placeholder 2">
            <a:extLst>
              <a:ext uri="{FF2B5EF4-FFF2-40B4-BE49-F238E27FC236}">
                <a16:creationId xmlns:a16="http://schemas.microsoft.com/office/drawing/2014/main" id="{2AE0AF83-8752-4A75-794E-06BEC5E3B70A}"/>
              </a:ext>
            </a:extLst>
          </p:cNvPr>
          <p:cNvSpPr>
            <a:spLocks noGrp="1"/>
          </p:cNvSpPr>
          <p:nvPr>
            <p:ph idx="1"/>
          </p:nvPr>
        </p:nvSpPr>
        <p:spPr>
          <a:xfrm>
            <a:off x="6256866" y="3749616"/>
            <a:ext cx="4926948" cy="2133600"/>
          </a:xfrm>
        </p:spPr>
        <p:txBody>
          <a:bodyPr anchor="ctr">
            <a:normAutofit/>
          </a:bodyPr>
          <a:lstStyle/>
          <a:p>
            <a:pPr>
              <a:buClr>
                <a:srgbClr val="E29985"/>
              </a:buClr>
            </a:pPr>
            <a:endParaRPr lang="en-US" sz="1800"/>
          </a:p>
          <a:p>
            <a:pPr>
              <a:buClr>
                <a:srgbClr val="E29985"/>
              </a:buClr>
            </a:pPr>
            <a:endParaRPr lang="en-US" sz="1800"/>
          </a:p>
        </p:txBody>
      </p:sp>
      <p:pic>
        <p:nvPicPr>
          <p:cNvPr id="19" name="Picture 18">
            <a:extLst>
              <a:ext uri="{FF2B5EF4-FFF2-40B4-BE49-F238E27FC236}">
                <a16:creationId xmlns:a16="http://schemas.microsoft.com/office/drawing/2014/main" id="{D2EDC0BC-FD31-1421-27F1-92B16E7F42C7}"/>
              </a:ext>
            </a:extLst>
          </p:cNvPr>
          <p:cNvPicPr>
            <a:picLocks noChangeAspect="1"/>
          </p:cNvPicPr>
          <p:nvPr/>
        </p:nvPicPr>
        <p:blipFill>
          <a:blip r:embed="rId2"/>
          <a:stretch>
            <a:fillRect/>
          </a:stretch>
        </p:blipFill>
        <p:spPr>
          <a:xfrm>
            <a:off x="2930484" y="411369"/>
            <a:ext cx="6331031" cy="3839998"/>
          </a:xfrm>
          <a:prstGeom prst="rect">
            <a:avLst/>
          </a:prstGeom>
        </p:spPr>
      </p:pic>
      <p:sp>
        <p:nvSpPr>
          <p:cNvPr id="4" name="TextBox 3">
            <a:extLst>
              <a:ext uri="{FF2B5EF4-FFF2-40B4-BE49-F238E27FC236}">
                <a16:creationId xmlns:a16="http://schemas.microsoft.com/office/drawing/2014/main" id="{49988C88-FD2A-F6EE-8D46-277CC9EF4763}"/>
              </a:ext>
            </a:extLst>
          </p:cNvPr>
          <p:cNvSpPr txBox="1"/>
          <p:nvPr/>
        </p:nvSpPr>
        <p:spPr>
          <a:xfrm>
            <a:off x="5403273" y="4405745"/>
            <a:ext cx="5391397" cy="2308324"/>
          </a:xfrm>
          <a:prstGeom prst="rect">
            <a:avLst/>
          </a:prstGeom>
          <a:noFill/>
        </p:spPr>
        <p:txBody>
          <a:bodyPr wrap="square" rtlCol="0">
            <a:spAutoFit/>
          </a:bodyPr>
          <a:lstStyle/>
          <a:p>
            <a:r>
              <a:rPr lang="en-US" dirty="0"/>
              <a:t>Lines can be used to show a popular path of data.</a:t>
            </a:r>
          </a:p>
          <a:p>
            <a:pPr marL="285750" indent="-285750">
              <a:buFont typeface="Arial" panose="020B0604020202020204" pitchFamily="34" charset="0"/>
              <a:buChar char="•"/>
            </a:pPr>
            <a:r>
              <a:rPr lang="en-US" dirty="0"/>
              <a:t>Cars driving </a:t>
            </a:r>
          </a:p>
          <a:p>
            <a:pPr marL="285750" indent="-285750">
              <a:buFont typeface="Arial" panose="020B0604020202020204" pitchFamily="34" charset="0"/>
              <a:buChar char="•"/>
            </a:pPr>
            <a:r>
              <a:rPr lang="en-US" dirty="0"/>
              <a:t>Storms trajectory </a:t>
            </a:r>
          </a:p>
          <a:p>
            <a:pPr marL="285750" indent="-285750">
              <a:buFont typeface="Arial" panose="020B0604020202020204" pitchFamily="34" charset="0"/>
              <a:buChar char="•"/>
            </a:pPr>
            <a:r>
              <a:rPr lang="en-US" dirty="0"/>
              <a:t>Ship traffic</a:t>
            </a:r>
          </a:p>
          <a:p>
            <a:r>
              <a:rPr lang="en-US" dirty="0"/>
              <a:t>The thickness represents more common paths as shown above. These paths represent common paths for large storms in the Atlantic ocean during 2005’s hurricane season.</a:t>
            </a:r>
          </a:p>
        </p:txBody>
      </p:sp>
    </p:spTree>
    <p:extLst>
      <p:ext uri="{BB962C8B-B14F-4D97-AF65-F5344CB8AC3E}">
        <p14:creationId xmlns:p14="http://schemas.microsoft.com/office/powerpoint/2010/main" val="1423998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fontScale="90000"/>
          </a:bodyPr>
          <a:lstStyle/>
          <a:p>
            <a:r>
              <a:rPr lang="en-US" sz="4000" dirty="0"/>
              <a:t>Types of Designs We Will Talk About</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r>
              <a:rPr lang="en-US" sz="2400" dirty="0"/>
              <a:t>Distribution Designs</a:t>
            </a:r>
          </a:p>
          <a:p>
            <a:pPr lvl="1"/>
            <a:r>
              <a:rPr lang="en-US" sz="2200" dirty="0"/>
              <a:t>Single Distributions</a:t>
            </a:r>
          </a:p>
          <a:p>
            <a:pPr lvl="1"/>
            <a:r>
              <a:rPr lang="en-US" sz="2200" dirty="0"/>
              <a:t>Multiple Distributions</a:t>
            </a:r>
          </a:p>
          <a:p>
            <a:r>
              <a:rPr lang="en-US" sz="2400" dirty="0"/>
              <a:t>Correlation Designs</a:t>
            </a:r>
          </a:p>
          <a:p>
            <a:r>
              <a:rPr lang="en-US" sz="2400" dirty="0"/>
              <a:t>Geospatial Designs</a:t>
            </a:r>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F0D4-0A52-37D7-D589-CB40F84A92D1}"/>
              </a:ext>
            </a:extLst>
          </p:cNvPr>
          <p:cNvSpPr>
            <a:spLocks noGrp="1"/>
          </p:cNvSpPr>
          <p:nvPr>
            <p:ph type="title"/>
          </p:nvPr>
        </p:nvSpPr>
        <p:spPr/>
        <p:txBody>
          <a:bodyPr>
            <a:normAutofit/>
          </a:bodyPr>
          <a:lstStyle/>
          <a:p>
            <a:r>
              <a:rPr lang="en-US" sz="4800" dirty="0"/>
              <a:t>Distribution Designs</a:t>
            </a:r>
            <a:endParaRPr lang="en-US" dirty="0"/>
          </a:p>
        </p:txBody>
      </p:sp>
      <p:sp>
        <p:nvSpPr>
          <p:cNvPr id="3" name="Content Placeholder 2">
            <a:extLst>
              <a:ext uri="{FF2B5EF4-FFF2-40B4-BE49-F238E27FC236}">
                <a16:creationId xmlns:a16="http://schemas.microsoft.com/office/drawing/2014/main" id="{4514733E-FB35-7234-7AC7-48D06351AAE5}"/>
              </a:ext>
            </a:extLst>
          </p:cNvPr>
          <p:cNvSpPr>
            <a:spLocks noGrp="1"/>
          </p:cNvSpPr>
          <p:nvPr>
            <p:ph idx="1"/>
          </p:nvPr>
        </p:nvSpPr>
        <p:spPr/>
        <p:txBody>
          <a:bodyPr/>
          <a:lstStyle/>
          <a:p>
            <a:r>
              <a:rPr lang="en-US" dirty="0"/>
              <a:t>Best for one or more sets of values that can be spread across a range from low to high.</a:t>
            </a:r>
          </a:p>
        </p:txBody>
      </p:sp>
    </p:spTree>
    <p:extLst>
      <p:ext uri="{BB962C8B-B14F-4D97-AF65-F5344CB8AC3E}">
        <p14:creationId xmlns:p14="http://schemas.microsoft.com/office/powerpoint/2010/main" val="758323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93FE5-1AC7-6060-DB94-4E06BC25D00A}"/>
              </a:ext>
            </a:extLst>
          </p:cNvPr>
          <p:cNvSpPr>
            <a:spLocks noGrp="1"/>
          </p:cNvSpPr>
          <p:nvPr>
            <p:ph type="title"/>
          </p:nvPr>
        </p:nvSpPr>
        <p:spPr/>
        <p:txBody>
          <a:bodyPr/>
          <a:lstStyle/>
          <a:p>
            <a:r>
              <a:rPr lang="en-US" sz="4400" dirty="0"/>
              <a:t>Distribution Designs: Single Distribution</a:t>
            </a:r>
            <a:endParaRPr lang="en-US" dirty="0"/>
          </a:p>
        </p:txBody>
      </p:sp>
      <p:sp>
        <p:nvSpPr>
          <p:cNvPr id="3" name="Content Placeholder 2">
            <a:extLst>
              <a:ext uri="{FF2B5EF4-FFF2-40B4-BE49-F238E27FC236}">
                <a16:creationId xmlns:a16="http://schemas.microsoft.com/office/drawing/2014/main" id="{0593A178-C455-02B7-FC6A-861180BB104F}"/>
              </a:ext>
            </a:extLst>
          </p:cNvPr>
          <p:cNvSpPr>
            <a:spLocks noGrp="1"/>
          </p:cNvSpPr>
          <p:nvPr>
            <p:ph idx="1"/>
          </p:nvPr>
        </p:nvSpPr>
        <p:spPr>
          <a:xfrm>
            <a:off x="2691062" y="2052700"/>
            <a:ext cx="6799228" cy="3714749"/>
          </a:xfrm>
        </p:spPr>
        <p:txBody>
          <a:bodyPr/>
          <a:lstStyle/>
          <a:p>
            <a:r>
              <a:rPr lang="en-US" dirty="0"/>
              <a:t>One data set</a:t>
            </a:r>
          </a:p>
          <a:p>
            <a:pPr lvl="1"/>
            <a:r>
              <a:rPr lang="en-US" dirty="0"/>
              <a:t>Counts</a:t>
            </a:r>
          </a:p>
          <a:p>
            <a:pPr lvl="1"/>
            <a:r>
              <a:rPr lang="en-US" dirty="0"/>
              <a:t>Percentages</a:t>
            </a:r>
          </a:p>
          <a:p>
            <a:r>
              <a:rPr lang="en-US" dirty="0"/>
              <a:t>Can be spread across a range or interval</a:t>
            </a:r>
          </a:p>
          <a:p>
            <a:r>
              <a:rPr lang="en-US" dirty="0"/>
              <a:t>The type of graph to be used, depends on if you want to show several occurrences in an interval or if you want to see a shape or curve created with the overall data in a range</a:t>
            </a:r>
          </a:p>
        </p:txBody>
      </p:sp>
    </p:spTree>
    <p:extLst>
      <p:ext uri="{BB962C8B-B14F-4D97-AF65-F5344CB8AC3E}">
        <p14:creationId xmlns:p14="http://schemas.microsoft.com/office/powerpoint/2010/main" val="2861169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C5A55C-A865-C981-7FC3-FE1F89904AB2}"/>
              </a:ext>
            </a:extLst>
          </p:cNvPr>
          <p:cNvSpPr>
            <a:spLocks noGrp="1"/>
          </p:cNvSpPr>
          <p:nvPr>
            <p:ph type="title"/>
          </p:nvPr>
        </p:nvSpPr>
        <p:spPr>
          <a:xfrm>
            <a:off x="5146160" y="609599"/>
            <a:ext cx="5978072" cy="1505804"/>
          </a:xfrm>
        </p:spPr>
        <p:txBody>
          <a:bodyPr vert="horz" lIns="91440" tIns="45720" rIns="91440" bIns="45720" rtlCol="0" anchor="ctr">
            <a:normAutofit/>
          </a:bodyPr>
          <a:lstStyle/>
          <a:p>
            <a:r>
              <a:rPr lang="en-US" sz="3400"/>
              <a:t>Distribution Designs: Single Distribution</a:t>
            </a:r>
            <a:br>
              <a:rPr lang="en-US" sz="3400"/>
            </a:br>
            <a:r>
              <a:rPr lang="en-US" sz="3400"/>
              <a:t>Show Several Occurrences</a:t>
            </a:r>
          </a:p>
        </p:txBody>
      </p:sp>
      <p:pic>
        <p:nvPicPr>
          <p:cNvPr id="15" name="Picture 14">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5" name="Content Placeholder 4">
            <a:extLst>
              <a:ext uri="{FF2B5EF4-FFF2-40B4-BE49-F238E27FC236}">
                <a16:creationId xmlns:a16="http://schemas.microsoft.com/office/drawing/2014/main" id="{1E3CE99E-7025-70AF-EB4A-23EF6D658A9F}"/>
              </a:ext>
            </a:extLst>
          </p:cNvPr>
          <p:cNvPicPr>
            <a:picLocks noGrp="1" noChangeAspect="1"/>
          </p:cNvPicPr>
          <p:nvPr>
            <p:ph idx="1"/>
          </p:nvPr>
        </p:nvPicPr>
        <p:blipFill>
          <a:blip r:embed="rId4"/>
          <a:stretch>
            <a:fillRect/>
          </a:stretch>
        </p:blipFill>
        <p:spPr>
          <a:xfrm>
            <a:off x="654116" y="3154635"/>
            <a:ext cx="3699934" cy="2608453"/>
          </a:xfrm>
          <a:prstGeom prst="rect">
            <a:avLst/>
          </a:prstGeom>
        </p:spPr>
      </p:pic>
      <p:pic>
        <p:nvPicPr>
          <p:cNvPr id="7" name="Picture 6">
            <a:extLst>
              <a:ext uri="{FF2B5EF4-FFF2-40B4-BE49-F238E27FC236}">
                <a16:creationId xmlns:a16="http://schemas.microsoft.com/office/drawing/2014/main" id="{A690E862-2A11-2520-312F-11BDE2F08CB5}"/>
              </a:ext>
            </a:extLst>
          </p:cNvPr>
          <p:cNvPicPr>
            <a:picLocks noChangeAspect="1"/>
          </p:cNvPicPr>
          <p:nvPr/>
        </p:nvPicPr>
        <p:blipFill>
          <a:blip r:embed="rId5"/>
          <a:stretch>
            <a:fillRect/>
          </a:stretch>
        </p:blipFill>
        <p:spPr>
          <a:xfrm>
            <a:off x="654116" y="1487262"/>
            <a:ext cx="3699934" cy="1128479"/>
          </a:xfrm>
          <a:prstGeom prst="rect">
            <a:avLst/>
          </a:prstGeom>
        </p:spPr>
      </p:pic>
      <p:sp>
        <p:nvSpPr>
          <p:cNvPr id="8" name="TextBox 7">
            <a:extLst>
              <a:ext uri="{FF2B5EF4-FFF2-40B4-BE49-F238E27FC236}">
                <a16:creationId xmlns:a16="http://schemas.microsoft.com/office/drawing/2014/main" id="{0C45D4C9-3004-18A9-B106-B62DC197BC78}"/>
              </a:ext>
            </a:extLst>
          </p:cNvPr>
          <p:cNvSpPr txBox="1"/>
          <p:nvPr/>
        </p:nvSpPr>
        <p:spPr>
          <a:xfrm>
            <a:off x="5146160" y="2286000"/>
            <a:ext cx="5978072" cy="3477088"/>
          </a:xfrm>
          <a:prstGeom prst="rect">
            <a:avLst/>
          </a:prstGeom>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Histograms:</a:t>
            </a:r>
          </a:p>
          <a:p>
            <a:pPr marL="285750" indent="-285750" defTabSz="457200">
              <a:spcBef>
                <a:spcPct val="20000"/>
              </a:spcBef>
              <a:spcAft>
                <a:spcPts val="600"/>
              </a:spcAft>
              <a:buClr>
                <a:schemeClr val="tx2"/>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Groups data</a:t>
            </a:r>
          </a:p>
          <a:p>
            <a:pPr marL="285750" indent="-285750" defTabSz="457200">
              <a:spcBef>
                <a:spcPct val="20000"/>
              </a:spcBef>
              <a:spcAft>
                <a:spcPts val="600"/>
              </a:spcAft>
              <a:buClr>
                <a:schemeClr val="tx2"/>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Can be horizontal or vertical </a:t>
            </a:r>
          </a:p>
          <a:p>
            <a:pPr marL="285750" indent="-285750" defTabSz="457200">
              <a:spcBef>
                <a:spcPct val="20000"/>
              </a:spcBef>
              <a:spcAft>
                <a:spcPts val="600"/>
              </a:spcAft>
              <a:buClr>
                <a:schemeClr val="tx2"/>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Easy to identify which group of data is greater</a:t>
            </a:r>
          </a:p>
        </p:txBody>
      </p:sp>
    </p:spTree>
    <p:extLst>
      <p:ext uri="{BB962C8B-B14F-4D97-AF65-F5344CB8AC3E}">
        <p14:creationId xmlns:p14="http://schemas.microsoft.com/office/powerpoint/2010/main" val="3462623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5A55C-A865-C981-7FC3-FE1F89904AB2}"/>
              </a:ext>
            </a:extLst>
          </p:cNvPr>
          <p:cNvSpPr>
            <a:spLocks noGrp="1"/>
          </p:cNvSpPr>
          <p:nvPr>
            <p:ph type="title"/>
          </p:nvPr>
        </p:nvSpPr>
        <p:spPr/>
        <p:txBody>
          <a:bodyPr>
            <a:normAutofit fontScale="90000"/>
          </a:bodyPr>
          <a:lstStyle/>
          <a:p>
            <a:r>
              <a:rPr lang="en-US" sz="4800"/>
              <a:t>Distribution Designs: Single Distribution</a:t>
            </a:r>
            <a:br>
              <a:rPr lang="en-US" sz="4800"/>
            </a:br>
            <a:r>
              <a:rPr lang="en-US"/>
              <a:t>Show Several Occurrences</a:t>
            </a:r>
            <a:endParaRPr lang="en-US" dirty="0"/>
          </a:p>
        </p:txBody>
      </p:sp>
      <p:sp>
        <p:nvSpPr>
          <p:cNvPr id="8" name="TextBox 7">
            <a:extLst>
              <a:ext uri="{FF2B5EF4-FFF2-40B4-BE49-F238E27FC236}">
                <a16:creationId xmlns:a16="http://schemas.microsoft.com/office/drawing/2014/main" id="{0C45D4C9-3004-18A9-B106-B62DC197BC78}"/>
              </a:ext>
            </a:extLst>
          </p:cNvPr>
          <p:cNvSpPr txBox="1"/>
          <p:nvPr/>
        </p:nvSpPr>
        <p:spPr>
          <a:xfrm>
            <a:off x="706583" y="2280062"/>
            <a:ext cx="5652654" cy="1754326"/>
          </a:xfrm>
          <a:prstGeom prst="rect">
            <a:avLst/>
          </a:prstGeom>
          <a:noFill/>
        </p:spPr>
        <p:txBody>
          <a:bodyPr wrap="square" rtlCol="0">
            <a:spAutoFit/>
          </a:bodyPr>
          <a:lstStyle/>
          <a:p>
            <a:r>
              <a:rPr lang="en-US" dirty="0"/>
              <a:t>Strip Plot:</a:t>
            </a:r>
          </a:p>
          <a:p>
            <a:pPr marL="285750" indent="-285750">
              <a:buFont typeface="Arial" panose="020B0604020202020204" pitchFamily="34" charset="0"/>
              <a:buChar char="•"/>
            </a:pPr>
            <a:r>
              <a:rPr lang="en-US" dirty="0"/>
              <a:t>Shows each value</a:t>
            </a:r>
          </a:p>
          <a:p>
            <a:pPr marL="285750" indent="-285750">
              <a:buFont typeface="Arial" panose="020B0604020202020204" pitchFamily="34" charset="0"/>
              <a:buChar char="•"/>
            </a:pPr>
            <a:r>
              <a:rPr lang="en-US" dirty="0"/>
              <a:t>Easy to identify individual data points</a:t>
            </a:r>
          </a:p>
          <a:p>
            <a:pPr marL="285750" indent="-285750">
              <a:buFont typeface="Arial" panose="020B0604020202020204" pitchFamily="34" charset="0"/>
              <a:buChar char="•"/>
            </a:pPr>
            <a:r>
              <a:rPr lang="en-US" dirty="0"/>
              <a:t>Data points can be jittered for duplicate data points</a:t>
            </a:r>
          </a:p>
          <a:p>
            <a:pPr marL="285750" indent="-285750">
              <a:buFont typeface="Arial" panose="020B0604020202020204" pitchFamily="34" charset="0"/>
              <a:buChar char="•"/>
            </a:pPr>
            <a:r>
              <a:rPr lang="en-US" dirty="0"/>
              <a:t>Data points can be represented by transparent dots.</a:t>
            </a:r>
          </a:p>
          <a:p>
            <a:pPr marL="742950" lvl="1" indent="-285750">
              <a:buFont typeface="Arial" panose="020B0604020202020204" pitchFamily="34" charset="0"/>
              <a:buChar char="•"/>
            </a:pPr>
            <a:r>
              <a:rPr lang="en-US" dirty="0"/>
              <a:t>The darker the dot, the more occurrences</a:t>
            </a:r>
          </a:p>
        </p:txBody>
      </p:sp>
      <p:pic>
        <p:nvPicPr>
          <p:cNvPr id="9" name="Picture 8">
            <a:extLst>
              <a:ext uri="{FF2B5EF4-FFF2-40B4-BE49-F238E27FC236}">
                <a16:creationId xmlns:a16="http://schemas.microsoft.com/office/drawing/2014/main" id="{2F4AD689-C370-9717-D3CA-0FAA9941E5CD}"/>
              </a:ext>
            </a:extLst>
          </p:cNvPr>
          <p:cNvPicPr>
            <a:picLocks noChangeAspect="1"/>
          </p:cNvPicPr>
          <p:nvPr/>
        </p:nvPicPr>
        <p:blipFill>
          <a:blip r:embed="rId2"/>
          <a:stretch>
            <a:fillRect/>
          </a:stretch>
        </p:blipFill>
        <p:spPr>
          <a:xfrm>
            <a:off x="7362557" y="2246451"/>
            <a:ext cx="3696216" cy="1124107"/>
          </a:xfrm>
          <a:prstGeom prst="rect">
            <a:avLst/>
          </a:prstGeom>
        </p:spPr>
      </p:pic>
      <p:pic>
        <p:nvPicPr>
          <p:cNvPr id="11" name="Picture 10">
            <a:extLst>
              <a:ext uri="{FF2B5EF4-FFF2-40B4-BE49-F238E27FC236}">
                <a16:creationId xmlns:a16="http://schemas.microsoft.com/office/drawing/2014/main" id="{6CE49B5D-D584-0EB6-815F-E1F379AB827E}"/>
              </a:ext>
            </a:extLst>
          </p:cNvPr>
          <p:cNvPicPr>
            <a:picLocks noChangeAspect="1"/>
          </p:cNvPicPr>
          <p:nvPr/>
        </p:nvPicPr>
        <p:blipFill>
          <a:blip r:embed="rId3"/>
          <a:stretch>
            <a:fillRect/>
          </a:stretch>
        </p:blipFill>
        <p:spPr>
          <a:xfrm>
            <a:off x="7362557" y="3750109"/>
            <a:ext cx="3696216" cy="1124107"/>
          </a:xfrm>
          <a:prstGeom prst="rect">
            <a:avLst/>
          </a:prstGeom>
        </p:spPr>
      </p:pic>
      <p:pic>
        <p:nvPicPr>
          <p:cNvPr id="13" name="Picture 12">
            <a:extLst>
              <a:ext uri="{FF2B5EF4-FFF2-40B4-BE49-F238E27FC236}">
                <a16:creationId xmlns:a16="http://schemas.microsoft.com/office/drawing/2014/main" id="{BB3BF026-2A4D-4436-0E69-6CCA5BF5E038}"/>
              </a:ext>
            </a:extLst>
          </p:cNvPr>
          <p:cNvPicPr>
            <a:picLocks noChangeAspect="1"/>
          </p:cNvPicPr>
          <p:nvPr/>
        </p:nvPicPr>
        <p:blipFill>
          <a:blip r:embed="rId4"/>
          <a:stretch>
            <a:fillRect/>
          </a:stretch>
        </p:blipFill>
        <p:spPr>
          <a:xfrm>
            <a:off x="633753" y="5199600"/>
            <a:ext cx="6649378" cy="876422"/>
          </a:xfrm>
          <a:prstGeom prst="rect">
            <a:avLst/>
          </a:prstGeom>
        </p:spPr>
      </p:pic>
    </p:spTree>
    <p:extLst>
      <p:ext uri="{BB962C8B-B14F-4D97-AF65-F5344CB8AC3E}">
        <p14:creationId xmlns:p14="http://schemas.microsoft.com/office/powerpoint/2010/main" val="3780257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7FEEB-F0DB-DC39-EF5E-A4AAE074C746}"/>
              </a:ext>
            </a:extLst>
          </p:cNvPr>
          <p:cNvSpPr>
            <a:spLocks noGrp="1"/>
          </p:cNvSpPr>
          <p:nvPr>
            <p:ph type="title"/>
          </p:nvPr>
        </p:nvSpPr>
        <p:spPr>
          <a:xfrm>
            <a:off x="5146160" y="609600"/>
            <a:ext cx="5978072" cy="1329732"/>
          </a:xfrm>
        </p:spPr>
        <p:txBody>
          <a:bodyPr vert="horz" lIns="91440" tIns="45720" rIns="91440" bIns="45720" rtlCol="0" anchor="ctr">
            <a:normAutofit/>
          </a:bodyPr>
          <a:lstStyle/>
          <a:p>
            <a:r>
              <a:rPr lang="en-US" sz="2800"/>
              <a:t>Distribution Designs: Single Distribution</a:t>
            </a:r>
            <a:br>
              <a:rPr lang="en-US" sz="2800"/>
            </a:br>
            <a:r>
              <a:rPr lang="en-US" sz="2800"/>
              <a:t>See a Shape or Curve Created with the Overall Data</a:t>
            </a:r>
          </a:p>
        </p:txBody>
      </p:sp>
      <p:pic>
        <p:nvPicPr>
          <p:cNvPr id="16" name="Picture 15">
            <a:extLst>
              <a:ext uri="{FF2B5EF4-FFF2-40B4-BE49-F238E27FC236}">
                <a16:creationId xmlns:a16="http://schemas.microsoft.com/office/drawing/2014/main" id="{7AA41F59-BAF0-4CFD-A9FA-ED4C838B54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11" name="Picture 10">
            <a:extLst>
              <a:ext uri="{FF2B5EF4-FFF2-40B4-BE49-F238E27FC236}">
                <a16:creationId xmlns:a16="http://schemas.microsoft.com/office/drawing/2014/main" id="{CF0221E0-5816-4E54-1FA8-5191D816DC0B}"/>
              </a:ext>
            </a:extLst>
          </p:cNvPr>
          <p:cNvPicPr>
            <a:picLocks noChangeAspect="1"/>
          </p:cNvPicPr>
          <p:nvPr/>
        </p:nvPicPr>
        <p:blipFill rotWithShape="1">
          <a:blip r:embed="rId4"/>
          <a:srcRect t="1623" r="3" b="27244"/>
          <a:stretch/>
        </p:blipFill>
        <p:spPr>
          <a:xfrm>
            <a:off x="332381" y="4596851"/>
            <a:ext cx="4031092" cy="1964266"/>
          </a:xfrm>
          <a:prstGeom prst="rect">
            <a:avLst/>
          </a:prstGeom>
        </p:spPr>
      </p:pic>
      <p:pic>
        <p:nvPicPr>
          <p:cNvPr id="5" name="Content Placeholder 4">
            <a:extLst>
              <a:ext uri="{FF2B5EF4-FFF2-40B4-BE49-F238E27FC236}">
                <a16:creationId xmlns:a16="http://schemas.microsoft.com/office/drawing/2014/main" id="{96A4B198-82DC-2E49-192A-F446D2F6FA86}"/>
              </a:ext>
            </a:extLst>
          </p:cNvPr>
          <p:cNvPicPr>
            <a:picLocks noGrp="1" noChangeAspect="1"/>
          </p:cNvPicPr>
          <p:nvPr>
            <p:ph idx="1"/>
          </p:nvPr>
        </p:nvPicPr>
        <p:blipFill rotWithShape="1">
          <a:blip r:embed="rId5"/>
          <a:srcRect r="3" b="25891"/>
          <a:stretch/>
        </p:blipFill>
        <p:spPr>
          <a:xfrm>
            <a:off x="332381" y="2446868"/>
            <a:ext cx="4031092" cy="1964266"/>
          </a:xfrm>
          <a:prstGeom prst="rect">
            <a:avLst/>
          </a:prstGeom>
        </p:spPr>
      </p:pic>
      <p:pic>
        <p:nvPicPr>
          <p:cNvPr id="7" name="Picture 6">
            <a:extLst>
              <a:ext uri="{FF2B5EF4-FFF2-40B4-BE49-F238E27FC236}">
                <a16:creationId xmlns:a16="http://schemas.microsoft.com/office/drawing/2014/main" id="{2AD523DD-A855-E24B-2F06-A41EA2775C74}"/>
              </a:ext>
            </a:extLst>
          </p:cNvPr>
          <p:cNvPicPr>
            <a:picLocks noChangeAspect="1"/>
          </p:cNvPicPr>
          <p:nvPr/>
        </p:nvPicPr>
        <p:blipFill rotWithShape="1">
          <a:blip r:embed="rId6"/>
          <a:srcRect r="3" b="2057"/>
          <a:stretch/>
        </p:blipFill>
        <p:spPr>
          <a:xfrm>
            <a:off x="332381" y="292333"/>
            <a:ext cx="4031092" cy="1964266"/>
          </a:xfrm>
          <a:prstGeom prst="rect">
            <a:avLst/>
          </a:prstGeom>
        </p:spPr>
      </p:pic>
      <p:sp>
        <p:nvSpPr>
          <p:cNvPr id="9" name="TextBox 8">
            <a:extLst>
              <a:ext uri="{FF2B5EF4-FFF2-40B4-BE49-F238E27FC236}">
                <a16:creationId xmlns:a16="http://schemas.microsoft.com/office/drawing/2014/main" id="{A7A7824C-8137-91A6-9115-39B053AC834F}"/>
              </a:ext>
            </a:extLst>
          </p:cNvPr>
          <p:cNvSpPr txBox="1"/>
          <p:nvPr/>
        </p:nvSpPr>
        <p:spPr>
          <a:xfrm>
            <a:off x="5146160" y="2095081"/>
            <a:ext cx="5978072" cy="3599768"/>
          </a:xfrm>
          <a:prstGeom prst="rect">
            <a:avLst/>
          </a:prstGeom>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Frequency Polygon:</a:t>
            </a:r>
          </a:p>
          <a:p>
            <a:pPr marL="285750" indent="-285750" defTabSz="457200">
              <a:spcBef>
                <a:spcPct val="20000"/>
              </a:spcBef>
              <a:spcAft>
                <a:spcPts val="600"/>
              </a:spcAft>
              <a:buClr>
                <a:schemeClr val="tx2"/>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Focuses the viewers eye on the overall shape rather than the overall amount of data</a:t>
            </a:r>
          </a:p>
          <a:p>
            <a:pPr marL="285750" indent="-285750" defTabSz="457200">
              <a:spcBef>
                <a:spcPct val="20000"/>
              </a:spcBef>
              <a:spcAft>
                <a:spcPts val="600"/>
              </a:spcAft>
              <a:buClr>
                <a:schemeClr val="tx2"/>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Great for Cumulative distributions </a:t>
            </a:r>
          </a:p>
        </p:txBody>
      </p:sp>
    </p:spTree>
    <p:extLst>
      <p:ext uri="{BB962C8B-B14F-4D97-AF65-F5344CB8AC3E}">
        <p14:creationId xmlns:p14="http://schemas.microsoft.com/office/powerpoint/2010/main" val="187879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FB2DF-47F7-D75A-CE81-B83C8C75D842}"/>
              </a:ext>
            </a:extLst>
          </p:cNvPr>
          <p:cNvSpPr>
            <a:spLocks noGrp="1"/>
          </p:cNvSpPr>
          <p:nvPr>
            <p:ph type="title"/>
          </p:nvPr>
        </p:nvSpPr>
        <p:spPr/>
        <p:txBody>
          <a:bodyPr>
            <a:normAutofit fontScale="90000"/>
          </a:bodyPr>
          <a:lstStyle/>
          <a:p>
            <a:r>
              <a:rPr lang="en-US" sz="4800" dirty="0"/>
              <a:t>Distribution Designs: Multiple Distribution</a:t>
            </a:r>
            <a:endParaRPr lang="en-US" dirty="0"/>
          </a:p>
        </p:txBody>
      </p:sp>
      <p:sp>
        <p:nvSpPr>
          <p:cNvPr id="3" name="Content Placeholder 2">
            <a:extLst>
              <a:ext uri="{FF2B5EF4-FFF2-40B4-BE49-F238E27FC236}">
                <a16:creationId xmlns:a16="http://schemas.microsoft.com/office/drawing/2014/main" id="{F6C9E4B4-C4CA-B65F-0673-1C51491549CB}"/>
              </a:ext>
            </a:extLst>
          </p:cNvPr>
          <p:cNvSpPr>
            <a:spLocks noGrp="1"/>
          </p:cNvSpPr>
          <p:nvPr>
            <p:ph idx="1"/>
          </p:nvPr>
        </p:nvSpPr>
        <p:spPr>
          <a:xfrm>
            <a:off x="4160633" y="2177390"/>
            <a:ext cx="3860086" cy="3714749"/>
          </a:xfrm>
        </p:spPr>
        <p:txBody>
          <a:bodyPr/>
          <a:lstStyle/>
          <a:p>
            <a:r>
              <a:rPr lang="en-US" dirty="0"/>
              <a:t>More than one data set</a:t>
            </a:r>
          </a:p>
          <a:p>
            <a:r>
              <a:rPr lang="en-US" dirty="0"/>
              <a:t>Can be represented by:</a:t>
            </a:r>
          </a:p>
          <a:p>
            <a:pPr lvl="1"/>
            <a:r>
              <a:rPr lang="en-US" dirty="0"/>
              <a:t>Frequency Polygon</a:t>
            </a:r>
          </a:p>
          <a:p>
            <a:pPr lvl="1"/>
            <a:r>
              <a:rPr lang="en-US" dirty="0"/>
              <a:t>Box-and-whisker plot</a:t>
            </a:r>
          </a:p>
          <a:p>
            <a:pPr lvl="1"/>
            <a:r>
              <a:rPr lang="en-US" dirty="0"/>
              <a:t>Three value box plot</a:t>
            </a:r>
          </a:p>
          <a:p>
            <a:pPr lvl="1"/>
            <a:r>
              <a:rPr lang="en-US" dirty="0"/>
              <a:t>Strip plot</a:t>
            </a:r>
          </a:p>
        </p:txBody>
      </p:sp>
    </p:spTree>
    <p:extLst>
      <p:ext uri="{BB962C8B-B14F-4D97-AF65-F5344CB8AC3E}">
        <p14:creationId xmlns:p14="http://schemas.microsoft.com/office/powerpoint/2010/main" val="4045003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AFFD94-A2B4-23C9-60C3-9A7B909E1534}"/>
              </a:ext>
            </a:extLst>
          </p:cNvPr>
          <p:cNvSpPr>
            <a:spLocks noGrp="1"/>
          </p:cNvSpPr>
          <p:nvPr>
            <p:ph type="title"/>
          </p:nvPr>
        </p:nvSpPr>
        <p:spPr>
          <a:xfrm>
            <a:off x="913795" y="609600"/>
            <a:ext cx="5978072" cy="1389798"/>
          </a:xfrm>
        </p:spPr>
        <p:txBody>
          <a:bodyPr>
            <a:normAutofit/>
          </a:bodyPr>
          <a:lstStyle/>
          <a:p>
            <a:r>
              <a:rPr lang="en-US" sz="2500"/>
              <a:t>Distribution Designs: Multiple Distribution</a:t>
            </a:r>
            <a:br>
              <a:rPr lang="en-US" sz="2500"/>
            </a:br>
            <a:r>
              <a:rPr lang="en-US" sz="2500"/>
              <a:t>Frequency Polygon</a:t>
            </a:r>
            <a:br>
              <a:rPr lang="en-US" sz="2500"/>
            </a:br>
            <a:endParaRPr lang="en-US" sz="2500"/>
          </a:p>
        </p:txBody>
      </p:sp>
      <p:sp>
        <p:nvSpPr>
          <p:cNvPr id="3" name="Content Placeholder 2">
            <a:extLst>
              <a:ext uri="{FF2B5EF4-FFF2-40B4-BE49-F238E27FC236}">
                <a16:creationId xmlns:a16="http://schemas.microsoft.com/office/drawing/2014/main" id="{2AE0AF83-8752-4A75-794E-06BEC5E3B70A}"/>
              </a:ext>
            </a:extLst>
          </p:cNvPr>
          <p:cNvSpPr>
            <a:spLocks noGrp="1"/>
          </p:cNvSpPr>
          <p:nvPr>
            <p:ph idx="1"/>
          </p:nvPr>
        </p:nvSpPr>
        <p:spPr>
          <a:xfrm>
            <a:off x="913795" y="2149521"/>
            <a:ext cx="5978072" cy="3545327"/>
          </a:xfrm>
        </p:spPr>
        <p:txBody>
          <a:bodyPr anchor="ctr">
            <a:normAutofit/>
          </a:bodyPr>
          <a:lstStyle/>
          <a:p>
            <a:pPr marL="36900" indent="0">
              <a:buClr>
                <a:srgbClr val="E29985"/>
              </a:buClr>
              <a:buNone/>
            </a:pPr>
            <a:r>
              <a:rPr lang="en-US" dirty="0"/>
              <a:t>Frequency Polygon:</a:t>
            </a:r>
          </a:p>
          <a:p>
            <a:pPr marL="285750" indent="-285750">
              <a:buClr>
                <a:srgbClr val="E29985"/>
              </a:buClr>
              <a:buFont typeface="Arial" panose="020B0604020202020204" pitchFamily="34" charset="0"/>
              <a:buChar char="•"/>
            </a:pPr>
            <a:r>
              <a:rPr lang="en-US" dirty="0"/>
              <a:t>Focuses the viewers eye on the overall shape rather than the overall amount of data</a:t>
            </a:r>
          </a:p>
          <a:p>
            <a:pPr marL="285750" indent="-285750">
              <a:buClr>
                <a:srgbClr val="E29985"/>
              </a:buClr>
              <a:buFont typeface="Arial" panose="020B0604020202020204" pitchFamily="34" charset="0"/>
              <a:buChar char="•"/>
            </a:pPr>
            <a:r>
              <a:rPr lang="en-US" dirty="0"/>
              <a:t>Great for Cumulative distributions </a:t>
            </a:r>
          </a:p>
          <a:p>
            <a:pPr marL="285750" indent="-285750">
              <a:buClr>
                <a:srgbClr val="E29985"/>
              </a:buClr>
              <a:buFont typeface="Arial" panose="020B0604020202020204" pitchFamily="34" charset="0"/>
              <a:buChar char="•"/>
            </a:pPr>
            <a:r>
              <a:rPr lang="en-US" dirty="0"/>
              <a:t>Different color lines for each data set</a:t>
            </a:r>
          </a:p>
          <a:p>
            <a:pPr>
              <a:buClr>
                <a:srgbClr val="E29985"/>
              </a:buClr>
            </a:pPr>
            <a:endParaRPr lang="en-US" dirty="0"/>
          </a:p>
        </p:txBody>
      </p:sp>
      <p:pic>
        <p:nvPicPr>
          <p:cNvPr id="14" name="Picture 13">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7" name="Picture 6">
            <a:extLst>
              <a:ext uri="{FF2B5EF4-FFF2-40B4-BE49-F238E27FC236}">
                <a16:creationId xmlns:a16="http://schemas.microsoft.com/office/drawing/2014/main" id="{5C47D80F-66B3-7E0E-4FD3-7B51B59E9543}"/>
              </a:ext>
            </a:extLst>
          </p:cNvPr>
          <p:cNvPicPr>
            <a:picLocks noChangeAspect="1"/>
          </p:cNvPicPr>
          <p:nvPr/>
        </p:nvPicPr>
        <p:blipFill rotWithShape="1">
          <a:blip r:embed="rId4"/>
          <a:srcRect r="3890"/>
          <a:stretch/>
        </p:blipFill>
        <p:spPr>
          <a:xfrm>
            <a:off x="7678735" y="3380728"/>
            <a:ext cx="4003193" cy="2551176"/>
          </a:xfrm>
          <a:prstGeom prst="rect">
            <a:avLst/>
          </a:prstGeom>
        </p:spPr>
      </p:pic>
      <p:pic>
        <p:nvPicPr>
          <p:cNvPr id="5" name="Picture 4">
            <a:extLst>
              <a:ext uri="{FF2B5EF4-FFF2-40B4-BE49-F238E27FC236}">
                <a16:creationId xmlns:a16="http://schemas.microsoft.com/office/drawing/2014/main" id="{E66B80B3-D53A-18CD-A43B-E9813A157D29}"/>
              </a:ext>
            </a:extLst>
          </p:cNvPr>
          <p:cNvPicPr>
            <a:picLocks noChangeAspect="1"/>
          </p:cNvPicPr>
          <p:nvPr/>
        </p:nvPicPr>
        <p:blipFill rotWithShape="1">
          <a:blip r:embed="rId5"/>
          <a:srcRect r="4285" b="3"/>
          <a:stretch/>
        </p:blipFill>
        <p:spPr>
          <a:xfrm>
            <a:off x="7678734" y="609600"/>
            <a:ext cx="4003193" cy="2551176"/>
          </a:xfrm>
          <a:prstGeom prst="rect">
            <a:avLst/>
          </a:prstGeom>
        </p:spPr>
      </p:pic>
    </p:spTree>
    <p:extLst>
      <p:ext uri="{BB962C8B-B14F-4D97-AF65-F5344CB8AC3E}">
        <p14:creationId xmlns:p14="http://schemas.microsoft.com/office/powerpoint/2010/main" val="21303707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{142046E0-2414-4408-91BA-E02AC73CE3AC}tf55705232_win32</Template>
  <TotalTime>1152</TotalTime>
  <Words>634</Words>
  <Application>Microsoft Office PowerPoint</Application>
  <PresentationFormat>Widescreen</PresentationFormat>
  <Paragraphs>90</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Goudy Old Style</vt:lpstr>
      <vt:lpstr>Wingdings 2</vt:lpstr>
      <vt:lpstr>SlateVTI</vt:lpstr>
      <vt:lpstr>Types of Graph Designs</vt:lpstr>
      <vt:lpstr>Types of Designs We Will Talk About</vt:lpstr>
      <vt:lpstr>Distribution Designs</vt:lpstr>
      <vt:lpstr>Distribution Designs: Single Distribution</vt:lpstr>
      <vt:lpstr>Distribution Designs: Single Distribution Show Several Occurrences</vt:lpstr>
      <vt:lpstr>Distribution Designs: Single Distribution Show Several Occurrences</vt:lpstr>
      <vt:lpstr>Distribution Designs: Single Distribution See a Shape or Curve Created with the Overall Data</vt:lpstr>
      <vt:lpstr>Distribution Designs: Multiple Distribution</vt:lpstr>
      <vt:lpstr>Distribution Designs: Multiple Distribution Frequency Polygon </vt:lpstr>
      <vt:lpstr>Distribution Designs: Multiple Distribution Box-and-whisker plot </vt:lpstr>
      <vt:lpstr>Distribution Designs: Multiple Distribution Three value box plot </vt:lpstr>
      <vt:lpstr>Distribution Designs: Multiple Distribution Strip plot</vt:lpstr>
      <vt:lpstr>Correlation Designs</vt:lpstr>
      <vt:lpstr>Geospatial Designs</vt:lpstr>
      <vt:lpstr>Geospatial Designs</vt:lpstr>
      <vt:lpstr>Geospatial Designs</vt:lpstr>
      <vt:lpstr>Geospatial Designs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 of Graph Designs</dc:title>
  <dc:creator>gilbert carrillo</dc:creator>
  <cp:lastModifiedBy>gilbert carrillo</cp:lastModifiedBy>
  <cp:revision>3</cp:revision>
  <dcterms:created xsi:type="dcterms:W3CDTF">2022-11-07T17:14:09Z</dcterms:created>
  <dcterms:modified xsi:type="dcterms:W3CDTF">2022-11-14T20:18:48Z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